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2" r:id="rId2"/>
  </p:sldIdLst>
  <p:sldSz cx="7772400" cy="100584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8" d="100"/>
          <a:sy n="78" d="100"/>
        </p:scale>
        <p:origin x="294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Tammy" userId="f532e47b-75f2-4de4-9feb-1541dc73899a" providerId="ADAL" clId="{9B21A901-CCDD-424C-80C3-A75B063D44A2}"/>
    <pc:docChg chg="custSel modSld">
      <pc:chgData name="Douglas, Tammy" userId="f532e47b-75f2-4de4-9feb-1541dc73899a" providerId="ADAL" clId="{9B21A901-CCDD-424C-80C3-A75B063D44A2}" dt="2024-03-06T17:20:24.637" v="2" actId="33524"/>
      <pc:docMkLst>
        <pc:docMk/>
      </pc:docMkLst>
      <pc:sldChg chg="modSp mod">
        <pc:chgData name="Douglas, Tammy" userId="f532e47b-75f2-4de4-9feb-1541dc73899a" providerId="ADAL" clId="{9B21A901-CCDD-424C-80C3-A75B063D44A2}" dt="2024-03-06T17:20:24.637" v="2" actId="33524"/>
        <pc:sldMkLst>
          <pc:docMk/>
          <pc:sldMk cId="3356284425" sldId="272"/>
        </pc:sldMkLst>
        <pc:spChg chg="mod">
          <ac:chgData name="Douglas, Tammy" userId="f532e47b-75f2-4de4-9feb-1541dc73899a" providerId="ADAL" clId="{9B21A901-CCDD-424C-80C3-A75B063D44A2}" dt="2024-03-06T17:20:24.637" v="2" actId="33524"/>
          <ac:spMkLst>
            <pc:docMk/>
            <pc:sldMk cId="3356284425" sldId="272"/>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9FB46B-BBAC-4C3F-BB3A-C810717D870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3906036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9FB46B-BBAC-4C3F-BB3A-C810717D870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2594069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9FB46B-BBAC-4C3F-BB3A-C810717D870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393890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9FB46B-BBAC-4C3F-BB3A-C810717D870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190255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9FB46B-BBAC-4C3F-BB3A-C810717D870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41251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9FB46B-BBAC-4C3F-BB3A-C810717D8704}"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4258570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9FB46B-BBAC-4C3F-BB3A-C810717D8704}" type="datetimeFigureOut">
              <a:rPr lang="en-US" smtClean="0"/>
              <a:t>3/6/2024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43962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9FB46B-BBAC-4C3F-BB3A-C810717D8704}" type="datetimeFigureOut">
              <a:rPr lang="en-US" smtClean="0"/>
              <a:t>3/6/2024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2994052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FB46B-BBAC-4C3F-BB3A-C810717D8704}" type="datetimeFigureOut">
              <a:rPr lang="en-US" smtClean="0"/>
              <a:t>3/6/2024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2046082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479FB46B-BBAC-4C3F-BB3A-C810717D8704}"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2359983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479FB46B-BBAC-4C3F-BB3A-C810717D8704}"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5D5A4-DF57-436A-B195-7694D4026C47}" type="slidenum">
              <a:rPr lang="en-US" smtClean="0"/>
              <a:t>‹#›</a:t>
            </a:fld>
            <a:endParaRPr lang="en-US"/>
          </a:p>
        </p:txBody>
      </p:sp>
    </p:spTree>
    <p:extLst>
      <p:ext uri="{BB962C8B-B14F-4D97-AF65-F5344CB8AC3E}">
        <p14:creationId xmlns:p14="http://schemas.microsoft.com/office/powerpoint/2010/main" val="3613373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479FB46B-BBAC-4C3F-BB3A-C810717D8704}" type="datetimeFigureOut">
              <a:rPr lang="en-US" smtClean="0"/>
              <a:t>3/6/2024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DB5D5A4-DF57-436A-B195-7694D4026C47}" type="slidenum">
              <a:rPr lang="en-US" smtClean="0"/>
              <a:t>‹#›</a:t>
            </a:fld>
            <a:endParaRPr lang="en-US"/>
          </a:p>
        </p:txBody>
      </p:sp>
    </p:spTree>
    <p:extLst>
      <p:ext uri="{BB962C8B-B14F-4D97-AF65-F5344CB8AC3E}">
        <p14:creationId xmlns:p14="http://schemas.microsoft.com/office/powerpoint/2010/main" val="30026321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490" y="315557"/>
            <a:ext cx="6789420" cy="2050163"/>
          </a:xfrm>
        </p:spPr>
        <p:txBody>
          <a:bodyPr>
            <a:normAutofit fontScale="90000"/>
          </a:bodyPr>
          <a:lstStyle/>
          <a:p>
            <a:pPr defTabSz="887554">
              <a:spcBef>
                <a:spcPts val="0"/>
              </a:spcBef>
            </a:pPr>
            <a:br>
              <a:rPr lang="en-US" sz="1922" b="1" dirty="0">
                <a:solidFill>
                  <a:prstClr val="black"/>
                </a:solidFill>
                <a:latin typeface="Century Gothic" pitchFamily="34" charset="0"/>
                <a:ea typeface="+mn-ea"/>
                <a:cs typeface="+mn-cs"/>
              </a:rPr>
            </a:br>
            <a:br>
              <a:rPr lang="en-US" sz="1922" b="1" dirty="0">
                <a:solidFill>
                  <a:prstClr val="black"/>
                </a:solidFill>
                <a:latin typeface="Century Gothic" pitchFamily="34" charset="0"/>
                <a:ea typeface="+mn-ea"/>
                <a:cs typeface="+mn-cs"/>
              </a:rPr>
            </a:br>
            <a:br>
              <a:rPr lang="en-US" sz="1922" b="1" dirty="0">
                <a:solidFill>
                  <a:prstClr val="black"/>
                </a:solidFill>
                <a:latin typeface="Century Gothic" pitchFamily="34" charset="0"/>
                <a:ea typeface="+mn-ea"/>
                <a:cs typeface="+mn-cs"/>
              </a:rPr>
            </a:br>
            <a:r>
              <a:rPr lang="en-US" sz="1922" b="1" dirty="0">
                <a:solidFill>
                  <a:prstClr val="black"/>
                </a:solidFill>
                <a:latin typeface="Century Gothic" pitchFamily="34" charset="0"/>
                <a:ea typeface="+mn-ea"/>
                <a:cs typeface="+mn-cs"/>
              </a:rPr>
              <a:t>                     Weekly First Grade Fluency Homework</a:t>
            </a:r>
            <a:br>
              <a:rPr lang="en-US" sz="1922" b="1" dirty="0">
                <a:solidFill>
                  <a:prstClr val="black"/>
                </a:solidFill>
                <a:latin typeface="Century Gothic" pitchFamily="34" charset="0"/>
                <a:ea typeface="+mn-ea"/>
                <a:cs typeface="+mn-cs"/>
              </a:rPr>
            </a:br>
            <a:r>
              <a:rPr lang="en-US" sz="1922" b="1" dirty="0">
                <a:solidFill>
                  <a:prstClr val="black"/>
                </a:solidFill>
                <a:latin typeface="Century Gothic" pitchFamily="34" charset="0"/>
                <a:ea typeface="+mn-ea"/>
                <a:cs typeface="+mn-cs"/>
              </a:rPr>
              <a:t>                        </a:t>
            </a:r>
            <a:r>
              <a:rPr lang="en-US" sz="1175" dirty="0">
                <a:solidFill>
                  <a:prstClr val="black"/>
                </a:solidFill>
                <a:latin typeface="Century Gothic" panose="020B0502020202020204" pitchFamily="34" charset="0"/>
                <a:ea typeface="+mn-ea"/>
                <a:cs typeface="+mn-cs"/>
              </a:rPr>
              <a:t>Directions: (This process should be repeated every night.) </a:t>
            </a:r>
            <a:br>
              <a:rPr lang="en-US" sz="1175" dirty="0">
                <a:solidFill>
                  <a:prstClr val="black"/>
                </a:solidFill>
                <a:latin typeface="Century Gothic" panose="020B0502020202020204" pitchFamily="34" charset="0"/>
                <a:ea typeface="+mn-ea"/>
                <a:cs typeface="+mn-cs"/>
              </a:rPr>
            </a:br>
            <a:r>
              <a:rPr lang="en-US" sz="1175" dirty="0">
                <a:solidFill>
                  <a:prstClr val="black"/>
                </a:solidFill>
                <a:latin typeface="Century Gothic" panose="020B0502020202020204" pitchFamily="34" charset="0"/>
                <a:ea typeface="+mn-ea"/>
                <a:cs typeface="+mn-cs"/>
              </a:rPr>
              <a:t>1. Student reads the passage aloud to the parent, who is timing them for EXACTLY one minute. During this time, the parent is also keeping track of any errors the child makes while reading BUT does NOT try to correct the child at this time.</a:t>
            </a:r>
            <a:br>
              <a:rPr lang="en-US" sz="1175" dirty="0">
                <a:solidFill>
                  <a:prstClr val="black"/>
                </a:solidFill>
                <a:latin typeface="Century Gothic" panose="020B0502020202020204" pitchFamily="34" charset="0"/>
                <a:ea typeface="+mn-ea"/>
                <a:cs typeface="+mn-cs"/>
              </a:rPr>
            </a:br>
            <a:r>
              <a:rPr lang="en-US" sz="1175" dirty="0">
                <a:solidFill>
                  <a:prstClr val="black"/>
                </a:solidFill>
                <a:latin typeface="Century Gothic" panose="020B0502020202020204" pitchFamily="34" charset="0"/>
                <a:ea typeface="+mn-ea"/>
                <a:cs typeface="+mn-cs"/>
              </a:rPr>
              <a:t>2. Parent records the number of words read in a minute (use the numbers at the end of each line to help you add quickly) and the number of errors.</a:t>
            </a:r>
            <a:br>
              <a:rPr lang="en-US" sz="1175" dirty="0">
                <a:solidFill>
                  <a:prstClr val="black"/>
                </a:solidFill>
                <a:latin typeface="Century Gothic" panose="020B0502020202020204" pitchFamily="34" charset="0"/>
                <a:ea typeface="+mn-ea"/>
                <a:cs typeface="+mn-cs"/>
              </a:rPr>
            </a:br>
            <a:r>
              <a:rPr lang="en-US" sz="1175" dirty="0">
                <a:solidFill>
                  <a:prstClr val="black"/>
                </a:solidFill>
                <a:latin typeface="Century Gothic" panose="020B0502020202020204" pitchFamily="34" charset="0"/>
                <a:ea typeface="+mn-ea"/>
                <a:cs typeface="+mn-cs"/>
              </a:rPr>
              <a:t>3. Parent NOW points out and corrects the errors made to the child.</a:t>
            </a:r>
            <a:br>
              <a:rPr lang="en-US" sz="1175" dirty="0">
                <a:solidFill>
                  <a:prstClr val="black"/>
                </a:solidFill>
                <a:latin typeface="Century Gothic" panose="020B0502020202020204" pitchFamily="34" charset="0"/>
                <a:ea typeface="+mn-ea"/>
                <a:cs typeface="+mn-cs"/>
              </a:rPr>
            </a:br>
            <a:r>
              <a:rPr lang="en-US" sz="1175" dirty="0">
                <a:solidFill>
                  <a:prstClr val="black"/>
                </a:solidFill>
                <a:latin typeface="Century Gothic" panose="020B0502020202020204" pitchFamily="34" charset="0"/>
                <a:ea typeface="+mn-ea"/>
                <a:cs typeface="+mn-cs"/>
              </a:rPr>
              <a:t>4. Student should retell everything they remember about the story to the parent. </a:t>
            </a:r>
            <a:br>
              <a:rPr lang="en-US" sz="1175" dirty="0">
                <a:solidFill>
                  <a:prstClr val="black"/>
                </a:solidFill>
                <a:latin typeface="Century Gothic" panose="020B0502020202020204" pitchFamily="34" charset="0"/>
                <a:ea typeface="+mn-ea"/>
                <a:cs typeface="+mn-cs"/>
              </a:rPr>
            </a:br>
            <a:br>
              <a:rPr lang="en-US" sz="1175" b="1" dirty="0">
                <a:solidFill>
                  <a:prstClr val="black"/>
                </a:solidFill>
                <a:latin typeface="Century Gothic" panose="020B0502020202020204" pitchFamily="34" charset="0"/>
                <a:ea typeface="+mn-ea"/>
                <a:cs typeface="+mn-cs"/>
              </a:rPr>
            </a:br>
            <a:br>
              <a:rPr lang="en-US" sz="640" dirty="0">
                <a:solidFill>
                  <a:prstClr val="black"/>
                </a:solidFill>
                <a:latin typeface="Century Gothic" panose="020B0502020202020204" pitchFamily="34" charset="0"/>
                <a:ea typeface="+mn-ea"/>
                <a:cs typeface="+mn-cs"/>
              </a:rPr>
            </a:br>
            <a:br>
              <a:rPr lang="en-US" sz="640" dirty="0">
                <a:solidFill>
                  <a:prstClr val="black"/>
                </a:solidFill>
                <a:latin typeface="Century Gothic" panose="020B0502020202020204" pitchFamily="34" charset="0"/>
                <a:ea typeface="+mn-ea"/>
                <a:cs typeface="+mn-cs"/>
              </a:rPr>
            </a:br>
            <a:br>
              <a:rPr lang="en-US" sz="640" dirty="0">
                <a:solidFill>
                  <a:prstClr val="black"/>
                </a:solidFill>
                <a:latin typeface="Century Gothic" panose="020B0502020202020204" pitchFamily="34" charset="0"/>
                <a:ea typeface="+mn-ea"/>
                <a:cs typeface="+mn-cs"/>
              </a:rPr>
            </a:br>
            <a:br>
              <a:rPr lang="en-US" sz="640" dirty="0">
                <a:solidFill>
                  <a:prstClr val="black"/>
                </a:solidFill>
                <a:latin typeface="Century Gothic" panose="020B0502020202020204" pitchFamily="34" charset="0"/>
                <a:ea typeface="+mn-ea"/>
                <a:cs typeface="+mn-cs"/>
              </a:rPr>
            </a:br>
            <a:br>
              <a:rPr lang="en-US" sz="640" dirty="0">
                <a:solidFill>
                  <a:prstClr val="black"/>
                </a:solidFill>
                <a:latin typeface="Century Gothic" panose="020B0502020202020204" pitchFamily="34" charset="0"/>
                <a:ea typeface="+mn-ea"/>
                <a:cs typeface="+mn-cs"/>
              </a:rPr>
            </a:br>
            <a:br>
              <a:rPr lang="en-US" sz="640" dirty="0">
                <a:solidFill>
                  <a:prstClr val="black"/>
                </a:solidFill>
                <a:latin typeface="Century Gothic" panose="020B0502020202020204" pitchFamily="34" charset="0"/>
                <a:ea typeface="+mn-ea"/>
                <a:cs typeface="+mn-cs"/>
              </a:rPr>
            </a:br>
            <a:br>
              <a:rPr lang="en-US" sz="640" dirty="0">
                <a:solidFill>
                  <a:prstClr val="black"/>
                </a:solidFill>
                <a:latin typeface="Century Gothic" panose="020B0502020202020204" pitchFamily="34" charset="0"/>
                <a:ea typeface="+mn-ea"/>
                <a:cs typeface="+mn-cs"/>
              </a:rPr>
            </a:br>
            <a:endParaRPr lang="en-US" dirty="0"/>
          </a:p>
        </p:txBody>
      </p:sp>
      <p:sp>
        <p:nvSpPr>
          <p:cNvPr id="8" name="TextBox 7"/>
          <p:cNvSpPr txBox="1"/>
          <p:nvPr/>
        </p:nvSpPr>
        <p:spPr>
          <a:xfrm>
            <a:off x="468289" y="2365720"/>
            <a:ext cx="6909701" cy="391004"/>
          </a:xfrm>
          <a:prstGeom prst="rect">
            <a:avLst/>
          </a:prstGeom>
          <a:solidFill>
            <a:schemeClr val="bg1">
              <a:lumMod val="85000"/>
            </a:schemeClr>
          </a:solidFill>
        </p:spPr>
        <p:txBody>
          <a:bodyPr wrap="square" rtlCol="0">
            <a:spAutoFit/>
          </a:bodyPr>
          <a:lstStyle/>
          <a:p>
            <a:pPr algn="ctr"/>
            <a:r>
              <a:rPr lang="en-US" sz="1941" dirty="0">
                <a:latin typeface="Century Gothic" panose="020B0502020202020204" pitchFamily="34" charset="0"/>
              </a:rPr>
              <a:t>Life in the Leaves</a:t>
            </a:r>
            <a:endParaRPr lang="en-US" sz="1760" dirty="0">
              <a:latin typeface="Century Gothic" panose="020B0502020202020204" pitchFamily="34" charset="0"/>
            </a:endParaRPr>
          </a:p>
        </p:txBody>
      </p:sp>
      <p:pic>
        <p:nvPicPr>
          <p:cNvPr id="3" name="Picture 2"/>
          <p:cNvPicPr>
            <a:picLocks noChangeAspect="1"/>
          </p:cNvPicPr>
          <p:nvPr/>
        </p:nvPicPr>
        <p:blipFill>
          <a:blip r:embed="rId2"/>
          <a:stretch>
            <a:fillRect/>
          </a:stretch>
        </p:blipFill>
        <p:spPr>
          <a:xfrm>
            <a:off x="617221" y="2766060"/>
            <a:ext cx="6663690" cy="5600749"/>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925000138"/>
              </p:ext>
            </p:extLst>
          </p:nvPr>
        </p:nvGraphicFramePr>
        <p:xfrm>
          <a:off x="1104676" y="8376145"/>
          <a:ext cx="5563047" cy="1508760"/>
        </p:xfrm>
        <a:graphic>
          <a:graphicData uri="http://schemas.openxmlformats.org/drawingml/2006/table">
            <a:tbl>
              <a:tblPr firstRow="1" bandRow="1">
                <a:tableStyleId>{5940675A-B579-460E-94D1-54222C63F5DA}</a:tableStyleId>
              </a:tblPr>
              <a:tblGrid>
                <a:gridCol w="3111535">
                  <a:extLst>
                    <a:ext uri="{9D8B030D-6E8A-4147-A177-3AD203B41FA5}">
                      <a16:colId xmlns:a16="http://schemas.microsoft.com/office/drawing/2014/main" val="20000"/>
                    </a:ext>
                  </a:extLst>
                </a:gridCol>
                <a:gridCol w="1225756">
                  <a:extLst>
                    <a:ext uri="{9D8B030D-6E8A-4147-A177-3AD203B41FA5}">
                      <a16:colId xmlns:a16="http://schemas.microsoft.com/office/drawing/2014/main" val="20002"/>
                    </a:ext>
                  </a:extLst>
                </a:gridCol>
                <a:gridCol w="1225756">
                  <a:extLst>
                    <a:ext uri="{9D8B030D-6E8A-4147-A177-3AD203B41FA5}">
                      <a16:colId xmlns:a16="http://schemas.microsoft.com/office/drawing/2014/main" val="20003"/>
                    </a:ext>
                  </a:extLst>
                </a:gridCol>
              </a:tblGrid>
              <a:tr h="301752">
                <a:tc>
                  <a:txBody>
                    <a:bodyPr/>
                    <a:lstStyle/>
                    <a:p>
                      <a:pPr algn="l"/>
                      <a:endParaRPr lang="en-US" sz="1300" dirty="0">
                        <a:latin typeface="Century Gothic" panose="020B0502020202020204" pitchFamily="34" charset="0"/>
                      </a:endParaRPr>
                    </a:p>
                  </a:txBody>
                  <a:tcPr marL="100584" marR="100584" marT="50292" marB="50292" anchor="ctr">
                    <a:solidFill>
                      <a:schemeClr val="bg1">
                        <a:lumMod val="85000"/>
                      </a:schemeClr>
                    </a:solidFill>
                  </a:tcPr>
                </a:tc>
                <a:tc>
                  <a:txBody>
                    <a:bodyPr/>
                    <a:lstStyle/>
                    <a:p>
                      <a:pPr algn="ctr"/>
                      <a:r>
                        <a:rPr lang="en-US" sz="1300" dirty="0">
                          <a:latin typeface="Century Gothic" panose="020B0502020202020204" pitchFamily="34" charset="0"/>
                        </a:rPr>
                        <a:t>Day 1</a:t>
                      </a:r>
                    </a:p>
                  </a:txBody>
                  <a:tcPr marL="100584" marR="100584" marT="50292" marB="50292" anchor="ctr">
                    <a:solidFill>
                      <a:schemeClr val="bg1">
                        <a:lumMod val="85000"/>
                      </a:schemeClr>
                    </a:solidFill>
                  </a:tcPr>
                </a:tc>
                <a:tc>
                  <a:txBody>
                    <a:bodyPr/>
                    <a:lstStyle/>
                    <a:p>
                      <a:pPr algn="ctr"/>
                      <a:r>
                        <a:rPr lang="en-US" sz="1300" dirty="0">
                          <a:latin typeface="Century Gothic" panose="020B0502020202020204" pitchFamily="34" charset="0"/>
                        </a:rPr>
                        <a:t>Day 2</a:t>
                      </a:r>
                    </a:p>
                  </a:txBody>
                  <a:tcPr marL="100584" marR="100584" marT="50292" marB="50292" anchor="ctr">
                    <a:solidFill>
                      <a:schemeClr val="bg1">
                        <a:lumMod val="85000"/>
                      </a:schemeClr>
                    </a:solidFill>
                  </a:tcPr>
                </a:tc>
                <a:extLst>
                  <a:ext uri="{0D108BD9-81ED-4DB2-BD59-A6C34878D82A}">
                    <a16:rowId xmlns:a16="http://schemas.microsoft.com/office/drawing/2014/main" val="10000"/>
                  </a:ext>
                </a:extLst>
              </a:tr>
              <a:tr h="301752">
                <a:tc>
                  <a:txBody>
                    <a:bodyPr/>
                    <a:lstStyle/>
                    <a:p>
                      <a:pPr algn="ctr"/>
                      <a:r>
                        <a:rPr lang="en-US" sz="1300" dirty="0">
                          <a:latin typeface="Century Gothic" panose="020B0502020202020204" pitchFamily="34" charset="0"/>
                        </a:rPr>
                        <a:t>Words read in 1 minute</a:t>
                      </a: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extLst>
                  <a:ext uri="{0D108BD9-81ED-4DB2-BD59-A6C34878D82A}">
                    <a16:rowId xmlns:a16="http://schemas.microsoft.com/office/drawing/2014/main" val="10001"/>
                  </a:ext>
                </a:extLst>
              </a:tr>
              <a:tr h="301752">
                <a:tc>
                  <a:txBody>
                    <a:bodyPr/>
                    <a:lstStyle/>
                    <a:p>
                      <a:pPr algn="ctr"/>
                      <a:r>
                        <a:rPr lang="en-US" sz="1300" dirty="0">
                          <a:latin typeface="Century Gothic" panose="020B0502020202020204" pitchFamily="34" charset="0"/>
                        </a:rPr>
                        <a:t>-number of mistakes</a:t>
                      </a: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extLst>
                  <a:ext uri="{0D108BD9-81ED-4DB2-BD59-A6C34878D82A}">
                    <a16:rowId xmlns:a16="http://schemas.microsoft.com/office/drawing/2014/main" val="10002"/>
                  </a:ext>
                </a:extLst>
              </a:tr>
              <a:tr h="301752">
                <a:tc>
                  <a:txBody>
                    <a:bodyPr/>
                    <a:lstStyle/>
                    <a:p>
                      <a:pPr algn="ctr"/>
                      <a:r>
                        <a:rPr lang="en-US" sz="1300" dirty="0">
                          <a:latin typeface="Century Gothic" panose="020B0502020202020204" pitchFamily="34" charset="0"/>
                        </a:rPr>
                        <a:t>= total words</a:t>
                      </a:r>
                      <a:r>
                        <a:rPr lang="en-US" sz="1300" baseline="0" dirty="0">
                          <a:latin typeface="Century Gothic" panose="020B0502020202020204" pitchFamily="34" charset="0"/>
                        </a:rPr>
                        <a:t> read correctly</a:t>
                      </a: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extLst>
                  <a:ext uri="{0D108BD9-81ED-4DB2-BD59-A6C34878D82A}">
                    <a16:rowId xmlns:a16="http://schemas.microsoft.com/office/drawing/2014/main" val="10003"/>
                  </a:ext>
                </a:extLst>
              </a:tr>
              <a:tr h="301752">
                <a:tc>
                  <a:txBody>
                    <a:bodyPr/>
                    <a:lstStyle/>
                    <a:p>
                      <a:pPr algn="ctr"/>
                      <a:r>
                        <a:rPr lang="en-US" sz="1300" dirty="0">
                          <a:latin typeface="Century Gothic" panose="020B0502020202020204" pitchFamily="34" charset="0"/>
                        </a:rPr>
                        <a:t>Parent</a:t>
                      </a:r>
                      <a:r>
                        <a:rPr lang="en-US" sz="1300" baseline="0" dirty="0">
                          <a:latin typeface="Century Gothic" panose="020B0502020202020204" pitchFamily="34" charset="0"/>
                        </a:rPr>
                        <a:t> initials</a:t>
                      </a: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tc>
                  <a:txBody>
                    <a:bodyPr/>
                    <a:lstStyle/>
                    <a:p>
                      <a:pPr algn="ctr"/>
                      <a:endParaRPr lang="en-US" sz="1300" dirty="0">
                        <a:latin typeface="Century Gothic" panose="020B0502020202020204" pitchFamily="34" charset="0"/>
                      </a:endParaRPr>
                    </a:p>
                  </a:txBody>
                  <a:tcPr marL="100584" marR="100584" marT="50292" marB="50292"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562844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TotalTime>
  <Words>173</Words>
  <Application>Microsoft Office PowerPoint</Application>
  <PresentationFormat>Custom</PresentationFormat>
  <Paragraphs>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                        Weekly First Grade Fluency Homework                         Directions: (This process should be repeated every night.)  1. Student reads the passage aloud to the parent, who is timing them for EXACTLY one minute. During this time, the parent is also keeping track of any errors the child makes while reading BUT does NOT try to correct the child at this time. 2. Parent records the number of words read in a minute (use the numbers at the end of each line to help you add quickly) and the number of errors. 3. Parent NOW points out and corrects the errors made to the child. 4. Student should retell everything they remember about the story to the parent.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Neal, Angie</dc:creator>
  <cp:lastModifiedBy>Douglas, Tammy</cp:lastModifiedBy>
  <cp:revision>5</cp:revision>
  <cp:lastPrinted>2024-03-06T17:20:32Z</cp:lastPrinted>
  <dcterms:created xsi:type="dcterms:W3CDTF">2016-12-14T23:01:30Z</dcterms:created>
  <dcterms:modified xsi:type="dcterms:W3CDTF">2024-03-06T17:20:32Z</dcterms:modified>
</cp:coreProperties>
</file>